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60" r:id="rId7"/>
    <p:sldMasterId id="2147483663" r:id="rId8"/>
    <p:sldMasterId id="2147483669" r:id="rId9"/>
    <p:sldMasterId id="2147483675" r:id="rId10"/>
  </p:sldMasterIdLst>
  <p:notesMasterIdLst>
    <p:notesMasterId r:id="rId40"/>
  </p:notesMasterIdLst>
  <p:handoutMasterIdLst>
    <p:handoutMasterId r:id="rId41"/>
  </p:handoutMasterIdLst>
  <p:sldIdLst>
    <p:sldId id="256" r:id="rId11"/>
    <p:sldId id="284" r:id="rId12"/>
    <p:sldId id="258" r:id="rId13"/>
    <p:sldId id="290" r:id="rId14"/>
    <p:sldId id="287" r:id="rId15"/>
    <p:sldId id="299" r:id="rId16"/>
    <p:sldId id="286" r:id="rId17"/>
    <p:sldId id="260" r:id="rId18"/>
    <p:sldId id="276" r:id="rId19"/>
    <p:sldId id="285" r:id="rId20"/>
    <p:sldId id="277" r:id="rId21"/>
    <p:sldId id="278" r:id="rId22"/>
    <p:sldId id="305" r:id="rId23"/>
    <p:sldId id="306" r:id="rId24"/>
    <p:sldId id="262" r:id="rId25"/>
    <p:sldId id="263" r:id="rId26"/>
    <p:sldId id="308" r:id="rId27"/>
    <p:sldId id="309" r:id="rId28"/>
    <p:sldId id="289" r:id="rId29"/>
    <p:sldId id="291" r:id="rId30"/>
    <p:sldId id="288" r:id="rId31"/>
    <p:sldId id="264" r:id="rId32"/>
    <p:sldId id="265" r:id="rId33"/>
    <p:sldId id="310" r:id="rId34"/>
    <p:sldId id="280" r:id="rId35"/>
    <p:sldId id="268" r:id="rId36"/>
    <p:sldId id="269" r:id="rId37"/>
    <p:sldId id="272" r:id="rId38"/>
    <p:sldId id="301" r:id="rId39"/>
  </p:sldIdLst>
  <p:sldSz cx="9144000" cy="5715000" type="screen16x1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0884"/>
  </p:normalViewPr>
  <p:slideViewPr>
    <p:cSldViewPr>
      <p:cViewPr varScale="1">
        <p:scale>
          <a:sx n="123" d="100"/>
          <a:sy n="123" d="100"/>
        </p:scale>
        <p:origin x="252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5E5626-40E5-A83E-2E6C-B07E62A8A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7C61-5325-4F51-010B-E73A0CA0C6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CA47D2-A400-B24B-B578-276B38FD5DC9}" type="datetimeFigureOut">
              <a:rPr lang="en-US"/>
              <a:pPr>
                <a:defRPr/>
              </a:pPr>
              <a:t>10/23/24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A972-AB68-0CE0-4964-C5DDD879BA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5340-426B-12F9-C3BF-FC334651B4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473674B-9207-594E-811B-2F1715B927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E3491E-5D25-77EF-77AB-BEEF07083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D065F-608E-66F5-3184-D45C9F4010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8E1F96-00F9-B240-8E27-4B96C1A07173}" type="datetimeFigureOut">
              <a:rPr lang="en-US"/>
              <a:pPr>
                <a:defRPr/>
              </a:pPr>
              <a:t>10/23/24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75CDD2-B822-6C34-6796-509BF08C8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696913"/>
            <a:ext cx="5575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B1F3D0-558E-0F56-5F23-E3BD9A05E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97C0-8ED9-6781-1D23-58CEF2230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E39C7-81EB-DB5C-86E1-8239988E5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8D5DFB6-1618-474C-A82A-F02D09F2604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638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103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Genotyping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Illumina Infinium</a:t>
            </a:r>
            <a:r>
              <a:rPr lang="en-GB" dirty="0"/>
              <a:t> or </a:t>
            </a:r>
            <a:r>
              <a:rPr lang="en-GB" b="1" dirty="0"/>
              <a:t>Affymetrix </a:t>
            </a:r>
            <a:r>
              <a:rPr lang="en-GB" b="1" dirty="0" err="1"/>
              <a:t>GeneChip</a:t>
            </a:r>
            <a:r>
              <a:rPr lang="en-GB" b="1" dirty="0"/>
              <a:t> SNP arrays</a:t>
            </a:r>
            <a:r>
              <a:rPr lang="en-GB" dirty="0"/>
              <a:t>: These are widely used in genome-wide association studies (GWAS) and population genetics studies for identifying common variants across large cohorts.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Sanger Sequencing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Applied Biosystems (ABI) Sanger Sequencers</a:t>
            </a:r>
            <a:r>
              <a:rPr lang="en-GB" dirty="0"/>
              <a:t>: ABI 3730xl is a commonly used instrument for small-scale, targeted sequencing, especially for validating variants or sequencing specific gene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Next-Generation Sequencing (NGS)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Illumina</a:t>
            </a:r>
            <a:r>
              <a:rPr lang="en-GB" dirty="0"/>
              <a:t>: </a:t>
            </a:r>
            <a:r>
              <a:rPr lang="en-GB" dirty="0" err="1"/>
              <a:t>HiSeq</a:t>
            </a:r>
            <a:r>
              <a:rPr lang="en-GB" dirty="0"/>
              <a:t>, </a:t>
            </a:r>
            <a:r>
              <a:rPr lang="en-GB" dirty="0" err="1"/>
              <a:t>NovaSeq</a:t>
            </a:r>
            <a:r>
              <a:rPr lang="en-GB" dirty="0"/>
              <a:t>, </a:t>
            </a:r>
            <a:r>
              <a:rPr lang="en-GB" dirty="0" err="1"/>
              <a:t>MiSeq</a:t>
            </a:r>
            <a:r>
              <a:rPr lang="en-GB" dirty="0"/>
              <a:t> platforms are the most commonly used NGS technologies for whole-genome, whole-exome, and targeted sequencing. Illumina dominates the NGS market with short-read sequencing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Long-Read Sequencing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Pacific Biosciences (PacBio)</a:t>
            </a:r>
            <a:r>
              <a:rPr lang="en-GB" dirty="0"/>
              <a:t>: Sequel II platform offers long-read sequencing with relatively high accuracy (HiFi reads) and is used for sequencing repetitive or complex regions of the genome.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Oxford Nanopore Technologies (ONT)</a:t>
            </a:r>
            <a:r>
              <a:rPr lang="en-GB" dirty="0"/>
              <a:t>: </a:t>
            </a:r>
            <a:r>
              <a:rPr lang="en-GB" dirty="0" err="1"/>
              <a:t>MinION</a:t>
            </a:r>
            <a:r>
              <a:rPr lang="en-GB" dirty="0"/>
              <a:t>, </a:t>
            </a:r>
            <a:r>
              <a:rPr lang="en-GB" dirty="0" err="1"/>
              <a:t>PromethION</a:t>
            </a:r>
            <a:r>
              <a:rPr lang="en-GB" dirty="0"/>
              <a:t> platforms are used for ultra-long reads, which can span tens of kilobases, useful for sequencing large structural variants or assembling whole genomes.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843B3-9AFD-2233-B218-BE0415FD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8C648-81CC-7DBA-5609-AEAC31DC2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5CFDA-7E5A-296F-045A-B619EECE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/>
              <a:t>Raw Data Quality Control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Assess quality of raw FASTQ files (e.g., sequencing errors, GC content, adapter contamination).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Adapter Trimming and Quality Filtering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Remove adapter sequences and low-quality reads to clean the raw data.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Once cleaned, return to quality control for re-evaluation with </a:t>
            </a:r>
            <a:r>
              <a:rPr lang="en-GB" dirty="0" err="1"/>
              <a:t>FastQC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Read Alignment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BWA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Align the cleaned reads to the reference genome (e.g., GRCh38 for humans).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SAM to BAM Conversion and Sorting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Convert SAM file to BAM format and sort the BAM file for further analysis.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Mark Duplicates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Picard or GATK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and mark PCR duplicates to avoid bias in variant calling.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QC check for duplicates and read distribution, review if necessary.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Base Quality Score Recalibration (BQSR)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BaseRecalibrator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Recalibrate base quality scores to correct systematic sequencing errors.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Variant Calling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HaplotypeCaller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Call SNPs and indels from the aligned and recalibrated BAM file.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Variant Filtration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VariantFiltration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Apply filters to refine the called variants based on quality criteria (e.g., QD, FS, MQ).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Post-Processing QC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VCFtools</a:t>
            </a:r>
            <a:r>
              <a:rPr lang="en-GB" dirty="0"/>
              <a:t> or </a:t>
            </a:r>
            <a:r>
              <a:rPr lang="en-GB" dirty="0" err="1"/>
              <a:t>bcftools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Evaluate the quality of filtered variants, such as SNP density, transition/transversion ratio.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Annotation of Variants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ANNOVAR or </a:t>
            </a:r>
            <a:r>
              <a:rPr lang="en-GB" dirty="0" err="1"/>
              <a:t>snpEff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Annotate the variants for functional impact (e.g., coding/non-coding, synonymous, nonsynonymous).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76F1F-2769-90FE-F4D8-F38A2F6BD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303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05D0-6019-192B-5E32-6DDFD754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9B9B2-978C-9844-0E05-64D837192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46463-9E95-2D1E-22F3-84BB72D32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Raw Data Quality Control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Assess quality of raw FASTQ files (e.g., sequencing errors, GC content, adapter contamination).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Adapter Trimming and Quality Filtering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Remove adapter sequences and filter low-quality reads to clean the raw data.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After trimming, return to </a:t>
            </a:r>
            <a:r>
              <a:rPr lang="en-GB" dirty="0" err="1"/>
              <a:t>FastQC</a:t>
            </a:r>
            <a:r>
              <a:rPr lang="en-GB" dirty="0"/>
              <a:t> to reassess data quality.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Read Alignment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Align the cleaned reads to a reference genome (e.g., GRCh38 for humans).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SAM to BAM Conversion and Sorting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Convert SAM file to BAM format and sort the BAM file for downstream analysis.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Transcript Assembly and Quantification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Assemble transcripts and quantify gene or transcript-level expression from aligned reads.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Differential Expression Analysis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differentially expressed genes between conditions by comparing gene expression counts.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F17E-207F-F46C-8B2F-91C978CE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6255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BC9B-0B54-E0F6-92A5-2DE0A1D3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893A0-C43F-2398-103C-1C92BDAB3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614B8-9DE7-BD94-0725-1EFD1F210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Quantification of Transcript Abundance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Salmon or </a:t>
            </a:r>
            <a:r>
              <a:rPr lang="en-GB" dirty="0" err="1"/>
              <a:t>Kallisto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Perform rapid, alignment-free quantification of transcript abundance from raw RNA-</a:t>
            </a:r>
            <a:r>
              <a:rPr lang="en-GB" dirty="0" err="1"/>
              <a:t>seq</a:t>
            </a:r>
            <a:r>
              <a:rPr lang="en-GB" dirty="0"/>
              <a:t> reads by directly mapping to a reference transcriptome.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1956-A7D9-887A-82C7-90D32520C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7687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536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42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1E1D-5D64-0C67-8B77-FF0AC1B1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33745-666F-4C57-CEB7-A8B8B7DBD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02186-0AD4-B218-92B0-DBAD4DFF6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ATAC-</a:t>
            </a:r>
            <a:r>
              <a:rPr lang="en-GB" b="1" dirty="0" err="1"/>
              <a:t>seq</a:t>
            </a:r>
            <a:r>
              <a:rPr lang="en-GB" b="1" dirty="0"/>
              <a:t> and </a:t>
            </a:r>
            <a:r>
              <a:rPr lang="en-GB" b="1" dirty="0" err="1"/>
              <a:t>ChIP-seq</a:t>
            </a:r>
            <a:r>
              <a:rPr lang="en-GB" b="1" dirty="0"/>
              <a:t> Workflow:</a:t>
            </a:r>
          </a:p>
          <a:p>
            <a:r>
              <a:rPr lang="en-GB" b="1" dirty="0"/>
              <a:t>Raw Data Quality Control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Assess quality of raw FASTQ files (e.g., GC content, adapter contamination, overrepresented sequences).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Adapter Trimming and Quality Filtering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Remove adapter sequences and filter low-quality reads from raw data.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Read Alignment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BWA or Bowtie2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Align the cleaned reads to the reference genome (e.g., GRCh38 for humans), ensuring accurate mapping of open chromatin regions (ATAC-</a:t>
            </a:r>
            <a:r>
              <a:rPr lang="en-GB" dirty="0" err="1"/>
              <a:t>seq</a:t>
            </a:r>
            <a:r>
              <a:rPr lang="en-GB" dirty="0"/>
              <a:t>) or protein-bound DNA regions (</a:t>
            </a:r>
            <a:r>
              <a:rPr lang="en-GB" dirty="0" err="1"/>
              <a:t>ChIP-seq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SAM to BAM Conversion and Sorting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Convert SAM to BAM, sort the aligned reads for further downstream processing.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Duplicate Marking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Picard or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Mark and remove PCR duplicates to reduce bias in peak calling.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Peak Calling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MACS2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regions of significant enrichment in reads, corresponding to accessible chromatin regions (ATAC-</a:t>
            </a:r>
            <a:r>
              <a:rPr lang="en-GB" dirty="0" err="1"/>
              <a:t>seq</a:t>
            </a:r>
            <a:r>
              <a:rPr lang="en-GB" dirty="0"/>
              <a:t>) or protein-DNA binding sites (</a:t>
            </a:r>
            <a:r>
              <a:rPr lang="en-GB" dirty="0" err="1"/>
              <a:t>ChIP-seq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Peak Annotation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HOMER or </a:t>
            </a:r>
            <a:r>
              <a:rPr lang="en-GB" dirty="0" err="1"/>
              <a:t>ChIPseeker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Annotate identified peaks with genomic features such as promoters, exons, and introns.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Motif Discovery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MEME or HOMER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transcription factor binding motifs or other regulatory sequences within the peaks.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Differential Peak Analysis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DiffBind</a:t>
            </a:r>
            <a:r>
              <a:rPr lang="en-GB" dirty="0"/>
              <a:t> or </a:t>
            </a:r>
            <a:r>
              <a:rPr lang="en-GB" dirty="0" err="1"/>
              <a:t>csaw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Compare peaks across different conditions to find differentially accessible regions (ATAC-</a:t>
            </a:r>
            <a:r>
              <a:rPr lang="en-GB" dirty="0" err="1"/>
              <a:t>seq</a:t>
            </a:r>
            <a:r>
              <a:rPr lang="en-GB" dirty="0"/>
              <a:t>) or differentially bound regions (</a:t>
            </a:r>
            <a:r>
              <a:rPr lang="en-GB" dirty="0" err="1"/>
              <a:t>ChIP-seq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Post-Processing QC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MultiQC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Summarize QC reports to ensure consistency and data quality across all samples.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Functional and Pathway Analysis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GREAT or GSEA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Perform functional and pathway enrichment analyses to understand the biological significance of differentially enriched regions.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207B5-B769-67C3-248A-E67BC643F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241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76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12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G:\Medardo\INSITE TEMPLATES December 2016\New December 2016\orange2.png">
            <a:extLst>
              <a:ext uri="{FF2B5EF4-FFF2-40B4-BE49-F238E27FC236}">
                <a16:creationId xmlns:a16="http://schemas.microsoft.com/office/drawing/2014/main" id="{E56EE50E-38A1-E718-C115-91D0A6C51B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37610-F55C-EF53-8DC2-A77221F2038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DC1D382-2103-6543-9877-7E521F3FA8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8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4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G:\Medardo\INSITE TEMPLATES December 2016\New December 2016\purple2.png">
            <a:extLst>
              <a:ext uri="{FF2B5EF4-FFF2-40B4-BE49-F238E27FC236}">
                <a16:creationId xmlns:a16="http://schemas.microsoft.com/office/drawing/2014/main" id="{2470FFD6-9CAC-9B65-27FC-DA47ADE33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5036C-453F-117B-FEE6-56A578C54FFF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B7F172-B34C-3D49-80E5-F4D8684B4F57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37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maroon2.png">
            <a:extLst>
              <a:ext uri="{FF2B5EF4-FFF2-40B4-BE49-F238E27FC236}">
                <a16:creationId xmlns:a16="http://schemas.microsoft.com/office/drawing/2014/main" id="{777411B8-888F-0815-EDF1-C43A339A9D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6CCD1-E90F-F5DD-010A-8EC53EF57C7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D05F8A-01CC-B141-89EE-E012ADA52C7B}" type="slidenum">
              <a:rPr lang="en-US" altLang="en-US" sz="1000">
                <a:solidFill>
                  <a:schemeClr val="bg1"/>
                </a:solidFill>
              </a:rPr>
              <a:pPr algn="r"/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00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23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:\Medardo\INSITE TEMPLATES December 2016\New December 2016\dark-blue2.png">
            <a:extLst>
              <a:ext uri="{FF2B5EF4-FFF2-40B4-BE49-F238E27FC236}">
                <a16:creationId xmlns:a16="http://schemas.microsoft.com/office/drawing/2014/main" id="{A39B4C7D-B345-592B-15B1-DEDA995DA9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A1821-59C3-2801-C3D2-2AE57E50BAA8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70A227-B56C-5B4F-9E68-C5FA82FA5B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80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:\Medardo\INSITE TEMPLATES December 2016\New December 2016\dark-green2.png">
            <a:extLst>
              <a:ext uri="{FF2B5EF4-FFF2-40B4-BE49-F238E27FC236}">
                <a16:creationId xmlns:a16="http://schemas.microsoft.com/office/drawing/2014/main" id="{57388A54-61B6-7AE0-623A-72399D4A19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811C1-402C-7CFB-E1D1-EC41394F920C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B7B90B-727B-774D-8945-A576AA4E87D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2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33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blue2.png">
            <a:extLst>
              <a:ext uri="{FF2B5EF4-FFF2-40B4-BE49-F238E27FC236}">
                <a16:creationId xmlns:a16="http://schemas.microsoft.com/office/drawing/2014/main" id="{8A54DA06-8902-E91F-5E38-0326058EE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75540-1B63-DF87-86F5-1B1FCE924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88" y="5509948"/>
            <a:ext cx="914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F14643-78FB-C04A-BFBC-02F2DE8FE944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31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53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G:\Medardo\INSITE TEMPLATES December 2016\New December 2016\maroon1.png">
            <a:extLst>
              <a:ext uri="{FF2B5EF4-FFF2-40B4-BE49-F238E27FC236}">
                <a16:creationId xmlns:a16="http://schemas.microsoft.com/office/drawing/2014/main" id="{7ED0B21C-71D2-C6C4-B4DB-8ADE8D3A3A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G:\Medardo\INSITE TEMPLATES December 2016\New December 2016\dark-blue1.png">
            <a:extLst>
              <a:ext uri="{FF2B5EF4-FFF2-40B4-BE49-F238E27FC236}">
                <a16:creationId xmlns:a16="http://schemas.microsoft.com/office/drawing/2014/main" id="{48251FE6-70AC-FA52-6E2A-46F5387DD7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G:\Medardo\INSITE TEMPLATES December 2016\New December 2016\dark-green1.png">
            <a:extLst>
              <a:ext uri="{FF2B5EF4-FFF2-40B4-BE49-F238E27FC236}">
                <a16:creationId xmlns:a16="http://schemas.microsoft.com/office/drawing/2014/main" id="{38416CFC-AC8D-80E9-AEA6-4A1D66C3C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1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G:\Medardo\INSITE TEMPLATES December 2016\New December 2016\blue1.png">
            <a:extLst>
              <a:ext uri="{FF2B5EF4-FFF2-40B4-BE49-F238E27FC236}">
                <a16:creationId xmlns:a16="http://schemas.microsoft.com/office/drawing/2014/main" id="{3B701AD0-B484-A410-7D85-5B6873FEA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G:\Medardo\INSITE TEMPLATES December 2016\New December 2016\orange1.png">
            <a:extLst>
              <a:ext uri="{FF2B5EF4-FFF2-40B4-BE49-F238E27FC236}">
                <a16:creationId xmlns:a16="http://schemas.microsoft.com/office/drawing/2014/main" id="{083FDDC7-3959-908B-0142-5DF41009DB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4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G:\Medardo\INSITE TEMPLATES December 2016\New December 2016\purple1.png">
            <a:extLst>
              <a:ext uri="{FF2B5EF4-FFF2-40B4-BE49-F238E27FC236}">
                <a16:creationId xmlns:a16="http://schemas.microsoft.com/office/drawing/2014/main" id="{6503AFFE-7CA4-DD43-C306-98FB13FA0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s635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1329411-1867-23A4-1D05-79FEC26B4BD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Bioinformatics</a:t>
            </a:r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D9082789-8286-3D19-5073-7D121D06475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797176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Molecular Techniques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consanguinity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5486400" y="3361372"/>
            <a:ext cx="350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Soares, D. et al. (2016). Pyle disease (metaphyseal dysplasia) presenting in two adult sisters. Radiology Case Reports. 11. 10.1016/j.radcr.2016.10.003.</a:t>
            </a:r>
          </a:p>
        </p:txBody>
      </p:sp>
      <p:pic>
        <p:nvPicPr>
          <p:cNvPr id="1026" name="Picture 2" descr="e Pedigree. Parental consanguinity is demonstrated, and of the 9 offsprings, 3 are affected.  ">
            <a:extLst>
              <a:ext uri="{FF2B5EF4-FFF2-40B4-BE49-F238E27FC236}">
                <a16:creationId xmlns:a16="http://schemas.microsoft.com/office/drawing/2014/main" id="{BF69090C-DAB3-3FB9-21B3-29569F5B7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723899"/>
            <a:ext cx="423293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8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Cancer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EA73-4B17-7FDE-5C6D-12212D5F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3" y="4751329"/>
            <a:ext cx="2035294" cy="71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3C57-C83B-FDB5-8FE7-C81481D6E26F}"/>
              </a:ext>
            </a:extLst>
          </p:cNvPr>
          <p:cNvSpPr txBox="1"/>
          <p:nvPr/>
        </p:nvSpPr>
        <p:spPr>
          <a:xfrm>
            <a:off x="495300" y="689104"/>
            <a:ext cx="659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tumour sample and normal sample from the same patient.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A1E93-B9B5-DA30-B59D-E5826B6B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" t="11865" r="15174" b="14889"/>
          <a:stretch/>
        </p:blipFill>
        <p:spPr>
          <a:xfrm>
            <a:off x="495300" y="1257300"/>
            <a:ext cx="6537093" cy="4044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ADD72-6BDC-464D-6F0D-DE455A86C1D4}"/>
              </a:ext>
            </a:extLst>
          </p:cNvPr>
          <p:cNvSpPr txBox="1"/>
          <p:nvPr/>
        </p:nvSpPr>
        <p:spPr>
          <a:xfrm>
            <a:off x="6758096" y="2301825"/>
            <a:ext cx="2403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GC</a:t>
            </a:r>
            <a:r>
              <a:rPr lang="en-US" b="1" dirty="0"/>
              <a:t>TTA</a:t>
            </a:r>
            <a:r>
              <a:rPr lang="en-US" dirty="0"/>
              <a:t>GCT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Cancer: GC</a:t>
            </a:r>
            <a:r>
              <a:rPr lang="en-US" b="1" dirty="0"/>
              <a:t>_ _ _</a:t>
            </a:r>
            <a:r>
              <a:rPr lang="en-US" dirty="0"/>
              <a:t>GCT</a:t>
            </a:r>
          </a:p>
        </p:txBody>
      </p:sp>
    </p:spTree>
    <p:extLst>
      <p:ext uri="{BB962C8B-B14F-4D97-AF65-F5344CB8AC3E}">
        <p14:creationId xmlns:p14="http://schemas.microsoft.com/office/powerpoint/2010/main" val="9553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Complex traits / Common diseases</a:t>
            </a:r>
          </a:p>
        </p:txBody>
      </p:sp>
      <p:pic>
        <p:nvPicPr>
          <p:cNvPr id="3074" name="Picture 2" descr="Genome-Wide Association Study Diagram 7508599 Vector Art at Vecteezy">
            <a:extLst>
              <a:ext uri="{FF2B5EF4-FFF2-40B4-BE49-F238E27FC236}">
                <a16:creationId xmlns:a16="http://schemas.microsoft.com/office/drawing/2014/main" id="{08868116-9E5D-E569-EB82-5672239E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239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35B23-FEDD-808F-2D31-C29ED01A8548}"/>
              </a:ext>
            </a:extLst>
          </p:cNvPr>
          <p:cNvSpPr txBox="1"/>
          <p:nvPr/>
        </p:nvSpPr>
        <p:spPr>
          <a:xfrm>
            <a:off x="0" y="5143500"/>
            <a:ext cx="90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/vector-art/7508599-genome-wide-association-study-diagram</a:t>
            </a:r>
          </a:p>
        </p:txBody>
      </p:sp>
    </p:spTree>
    <p:extLst>
      <p:ext uri="{BB962C8B-B14F-4D97-AF65-F5344CB8AC3E}">
        <p14:creationId xmlns:p14="http://schemas.microsoft.com/office/powerpoint/2010/main" val="313460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7D61-5A39-7719-832C-B79C9206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AB5C7DF-B545-1CC8-0D46-2F48BEC80A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DNA-sequencing methods compared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22A551-C37A-A9EB-EF42-46D269BA5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28595"/>
              </p:ext>
            </p:extLst>
          </p:nvPr>
        </p:nvGraphicFramePr>
        <p:xfrm>
          <a:off x="342900" y="685800"/>
          <a:ext cx="8458200" cy="46482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54706">
                  <a:extLst>
                    <a:ext uri="{9D8B030D-6E8A-4147-A177-3AD203B41FA5}">
                      <a16:colId xmlns:a16="http://schemas.microsoft.com/office/drawing/2014/main" val="3418641235"/>
                    </a:ext>
                  </a:extLst>
                </a:gridCol>
                <a:gridCol w="1628922">
                  <a:extLst>
                    <a:ext uri="{9D8B030D-6E8A-4147-A177-3AD203B41FA5}">
                      <a16:colId xmlns:a16="http://schemas.microsoft.com/office/drawing/2014/main" val="3359694032"/>
                    </a:ext>
                  </a:extLst>
                </a:gridCol>
                <a:gridCol w="1733452">
                  <a:extLst>
                    <a:ext uri="{9D8B030D-6E8A-4147-A177-3AD203B41FA5}">
                      <a16:colId xmlns:a16="http://schemas.microsoft.com/office/drawing/2014/main" val="1667583292"/>
                    </a:ext>
                  </a:extLst>
                </a:gridCol>
                <a:gridCol w="2081884">
                  <a:extLst>
                    <a:ext uri="{9D8B030D-6E8A-4147-A177-3AD203B41FA5}">
                      <a16:colId xmlns:a16="http://schemas.microsoft.com/office/drawing/2014/main" val="1282097621"/>
                    </a:ext>
                  </a:extLst>
                </a:gridCol>
                <a:gridCol w="1559236">
                  <a:extLst>
                    <a:ext uri="{9D8B030D-6E8A-4147-A177-3AD203B41FA5}">
                      <a16:colId xmlns:a16="http://schemas.microsoft.com/office/drawing/2014/main" val="3105682885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Feature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Genotyping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Sanger Sequencing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Next-Generation Sequencing (NGS)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Long-Read Sequencing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8828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Throughput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(limited number of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(one sequence at a time)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(whole genome, exome, or targeted regions)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(whole genome, longer reads)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690379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Read Length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N/A (focuses on known variants)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~500-1,000 bp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Short reads (~100-300 bp)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Long reads (~10,000-100,000+ bp)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15756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Quantification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Relative allele frequency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Absolute sequence determination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Quantitative (read counts)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Quantitative (read counts)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71152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Novel Variant Detection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 (only known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Limited (low-throughput for discovering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Yes (novel variants, large-scale discoveries)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Yes (structural variants, repetitive regions)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41888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Sensitivity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(detects common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for specific regions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High, especially for structural variations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397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Cost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(especially for large cohorts)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Medium for small-scale sequencing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72824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Turnaround 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Fast (high-throughput variant detection)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Slow (one sequence at a time)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to fast (depends on scale)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to slow (long read processing)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49354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Typical Read Depth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N/A (specific alleles only)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~1x-3x per sequence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Varies (e.g., ~30x for whole genome sequencing)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(~10-30x, varies with technology)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6147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Error Rate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Very low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Very low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(higher than Sanger, but manageable)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Higher error rate than NGS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01319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Applications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Common variant detection (e.g., SNP arrays)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Small gene or locus sequencing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Whole-genome/exome sequencing, gene panels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Structural variants, long contiguous sequences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6328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Typical Use Cases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GWAS, population studies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Small-scale targeted gene sequencing, validation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Large-scale sequencing projects (genomics, cancer)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Complex genome regions, structural variation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709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4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C82CB-6ADD-086F-5DD7-66CBF035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BFD1EE3-8E82-E66E-250B-2DD356D726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7D232-CDAC-1643-85CF-F2DFB6AE8B05}"/>
              </a:ext>
            </a:extLst>
          </p:cNvPr>
          <p:cNvSpPr txBox="1"/>
          <p:nvPr/>
        </p:nvSpPr>
        <p:spPr>
          <a:xfrm>
            <a:off x="65809" y="886691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BWA</a:t>
            </a:r>
          </a:p>
          <a:p>
            <a:pPr algn="ctr"/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Mark Duplicates</a:t>
            </a:r>
            <a:r>
              <a:rPr lang="en-GB" dirty="0"/>
              <a:t>: Picard or GATK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Base Quality Score Recalibration (BQSR)</a:t>
            </a:r>
            <a:r>
              <a:rPr lang="en-GB" dirty="0"/>
              <a:t>: GATK </a:t>
            </a:r>
            <a:r>
              <a:rPr lang="en-GB" dirty="0" err="1"/>
              <a:t>BaseRecalibrator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B1F19-7DDE-E567-DCC4-EE96EC02B55F}"/>
              </a:ext>
            </a:extLst>
          </p:cNvPr>
          <p:cNvSpPr txBox="1"/>
          <p:nvPr/>
        </p:nvSpPr>
        <p:spPr>
          <a:xfrm>
            <a:off x="4637809" y="2733350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Variant Calling</a:t>
            </a:r>
            <a:r>
              <a:rPr lang="en-GB" dirty="0"/>
              <a:t>: GATK </a:t>
            </a:r>
            <a:r>
              <a:rPr lang="en-GB" dirty="0" err="1"/>
              <a:t>HaplotypeCaller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Variant Filtration</a:t>
            </a:r>
            <a:r>
              <a:rPr lang="en-GB" dirty="0"/>
              <a:t>: GATK </a:t>
            </a:r>
            <a:r>
              <a:rPr lang="en-GB" dirty="0" err="1"/>
              <a:t>VariantFiltration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Post-Processing QC</a:t>
            </a:r>
            <a:r>
              <a:rPr lang="en-GB" dirty="0"/>
              <a:t>: </a:t>
            </a:r>
            <a:r>
              <a:rPr lang="en-GB" dirty="0" err="1"/>
              <a:t>VCFtools</a:t>
            </a:r>
            <a:r>
              <a:rPr lang="en-GB" dirty="0"/>
              <a:t> or </a:t>
            </a:r>
            <a:r>
              <a:rPr lang="en-GB" dirty="0" err="1"/>
              <a:t>bcftools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Annotation of Variants</a:t>
            </a:r>
            <a:r>
              <a:rPr lang="en-GB" dirty="0"/>
              <a:t>: ANNOVAR or </a:t>
            </a:r>
            <a:r>
              <a:rPr lang="en-GB" dirty="0" err="1"/>
              <a:t>snpEff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8B951-7D74-F39F-EA80-5D64A0A8C718}"/>
              </a:ext>
            </a:extLst>
          </p:cNvPr>
          <p:cNvCxnSpPr>
            <a:cxnSpLocks/>
          </p:cNvCxnSpPr>
          <p:nvPr/>
        </p:nvCxnSpPr>
        <p:spPr>
          <a:xfrm flipV="1">
            <a:off x="4267200" y="2933700"/>
            <a:ext cx="609600" cy="137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92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4E6EA80-B0D5-4C7D-80C7-B58CA45713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Functional Genomics</a:t>
            </a: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F3B0FC1E-C26B-B651-7146-4C12FFD46C0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Mapping RNA sequences to the genome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4C788C36-AA6B-CB2A-693E-39E1D9D74DE7}"/>
              </a:ext>
            </a:extLst>
          </p:cNvPr>
          <p:cNvPicPr/>
          <p:nvPr/>
        </p:nvPicPr>
        <p:blipFill rotWithShape="1">
          <a:blip r:embed="rId2"/>
          <a:srcRect b="50000"/>
          <a:stretch/>
        </p:blipFill>
        <p:spPr>
          <a:xfrm>
            <a:off x="1624760" y="1638300"/>
            <a:ext cx="5894479" cy="22288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4AE77B2-C9EF-1928-2898-32600DD9F62E}"/>
              </a:ext>
            </a:extLst>
          </p:cNvPr>
          <p:cNvSpPr txBox="1">
            <a:spLocks/>
          </p:cNvSpPr>
          <p:nvPr/>
        </p:nvSpPr>
        <p:spPr>
          <a:xfrm>
            <a:off x="20782" y="465779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GB" sz="1000" i="1">
                <a:solidFill>
                  <a:srgbClr val="333333"/>
                </a:solidFill>
              </a:rPr>
              <a:t>Bioinformatics</a:t>
            </a:r>
            <a:r>
              <a:rPr lang="en-GB" sz="1000">
                <a:solidFill>
                  <a:srgbClr val="333333"/>
                </a:solidFill>
              </a:rPr>
              <a:t>, Volume 29, Issue 1, January 2013, Pages 15–21, </a:t>
            </a:r>
            <a:r>
              <a:rPr lang="en-GB" sz="1000">
                <a:solidFill>
                  <a:srgbClr val="333333"/>
                </a:solidFill>
                <a:hlinkClick r:id="rId3"/>
              </a:rPr>
              <a:t>https://doi.org/10.1093/bioinformatics/bts635</a:t>
            </a:r>
            <a:endParaRPr lang="en-GB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GB" sz="800" dirty="0">
              <a:solidFill>
                <a:srgbClr val="333333"/>
              </a:solidFill>
            </a:endParaRPr>
          </a:p>
        </p:txBody>
      </p:sp>
      <p:pic>
        <p:nvPicPr>
          <p:cNvPr id="14" name="Picture 4" descr="Oxford University Press">
            <a:extLst>
              <a:ext uri="{FF2B5EF4-FFF2-40B4-BE49-F238E27FC236}">
                <a16:creationId xmlns:a16="http://schemas.microsoft.com/office/drawing/2014/main" id="{FE4BAC65-C922-F74D-A43D-1CADB7C2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44" y="4957828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FE8B-FDE0-2F27-8B01-57DE3B823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C6E701F-A042-7431-7AB2-B65AF322E77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Bulk RNA-sequencing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D20D1-EE9A-111E-CD43-98A712551FBB}"/>
              </a:ext>
            </a:extLst>
          </p:cNvPr>
          <p:cNvSpPr txBox="1"/>
          <p:nvPr/>
        </p:nvSpPr>
        <p:spPr>
          <a:xfrm>
            <a:off x="-6927" y="685800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Transcript Assembly and Quantification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Differential Expression Analysis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8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A9AA-B94A-39DC-9486-D1265EBAD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140660B-7135-FAF2-080E-9629EE9B00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Bulk RNA-sequencing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C1F79-82F4-6356-EA12-2EFDCEBA642B}"/>
              </a:ext>
            </a:extLst>
          </p:cNvPr>
          <p:cNvSpPr txBox="1"/>
          <p:nvPr/>
        </p:nvSpPr>
        <p:spPr>
          <a:xfrm>
            <a:off x="-6927" y="685800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Transcript Assembly and Quantification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Differential Expression Analysis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BA92B-4C50-4254-4E70-95D580EC2EF6}"/>
              </a:ext>
            </a:extLst>
          </p:cNvPr>
          <p:cNvSpPr txBox="1"/>
          <p:nvPr/>
        </p:nvSpPr>
        <p:spPr>
          <a:xfrm>
            <a:off x="4565073" y="20714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Read Alignment &amp; Quantification</a:t>
            </a:r>
            <a:r>
              <a:rPr lang="en-GB" dirty="0"/>
              <a:t>: Salmon or </a:t>
            </a:r>
            <a:r>
              <a:rPr lang="en-GB" dirty="0" err="1"/>
              <a:t>Kallisto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77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Genotyping and Gene expression:</a:t>
            </a:r>
            <a:br>
              <a:rPr lang="en-US" altLang="en-US" sz="3200" dirty="0"/>
            </a:br>
            <a:r>
              <a:rPr lang="en-US" altLang="en-US" sz="3200" dirty="0"/>
              <a:t>expression </a:t>
            </a:r>
            <a:r>
              <a:rPr lang="en-US" altLang="en-US" sz="3200" dirty="0" err="1"/>
              <a:t>Quantitive</a:t>
            </a:r>
            <a:r>
              <a:rPr lang="en-US" altLang="en-US" sz="3200" dirty="0"/>
              <a:t> Trait Loci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F6619EB-4761-DB2E-3CE7-BE227095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6667" r="22424" b="64975"/>
          <a:stretch/>
        </p:blipFill>
        <p:spPr bwMode="auto">
          <a:xfrm>
            <a:off x="1374981" y="2047142"/>
            <a:ext cx="2736438" cy="162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E6815D8-FD09-0DEF-075D-533D5ABB6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6" t="66756" r="11824" b="2577"/>
          <a:stretch/>
        </p:blipFill>
        <p:spPr bwMode="auto">
          <a:xfrm>
            <a:off x="4985240" y="1981199"/>
            <a:ext cx="1600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304800" y="4381230"/>
            <a:ext cx="81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Nagafuchi</a:t>
            </a:r>
            <a:r>
              <a:rPr lang="en-US" dirty="0"/>
              <a:t>, Y. et al. (2022). Lessons From Transcriptome Analysis of Autoimmune Diseases. Frontiers in Immunology. 13. 857269. 10.3389/fimmu.2022.857269. </a:t>
            </a:r>
          </a:p>
        </p:txBody>
      </p:sp>
    </p:spTree>
    <p:extLst>
      <p:ext uri="{BB962C8B-B14F-4D97-AF65-F5344CB8AC3E}">
        <p14:creationId xmlns:p14="http://schemas.microsoft.com/office/powerpoint/2010/main" val="15770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00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4A7AD2B-6E16-D943-3274-7EE3ACD40F1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2573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4000" dirty="0"/>
              <a:t>What is the smallest step you can do to be called a ‘Bioinformatician’ (or any other field)?</a:t>
            </a:r>
          </a:p>
        </p:txBody>
      </p:sp>
    </p:spTree>
    <p:extLst>
      <p:ext uri="{BB962C8B-B14F-4D97-AF65-F5344CB8AC3E}">
        <p14:creationId xmlns:p14="http://schemas.microsoft.com/office/powerpoint/2010/main" val="24935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Single cell RNA-seq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228600" y="4762500"/>
            <a:ext cx="81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Drop-seq from 10X Genomics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C469C7-B144-49C3-1AEA-BBF19AA7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36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8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 are important?</a:t>
            </a:r>
          </a:p>
        </p:txBody>
      </p:sp>
      <p:pic>
        <p:nvPicPr>
          <p:cNvPr id="3" name="Content Placeholder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50BC15B1-669B-6FCD-2750-3684E71B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876300"/>
            <a:ext cx="2630465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AE79941-3A39-380C-B855-313A67B0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93" y="2995782"/>
            <a:ext cx="4549038" cy="19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C5F4990-8691-4C75-2563-B0C82F9BAE2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Environmental effects</a:t>
            </a:r>
          </a:p>
        </p:txBody>
      </p:sp>
      <p:sp>
        <p:nvSpPr>
          <p:cNvPr id="25603" name="Subtitle 2">
            <a:extLst>
              <a:ext uri="{FF2B5EF4-FFF2-40B4-BE49-F238E27FC236}">
                <a16:creationId xmlns:a16="http://schemas.microsoft.com/office/drawing/2014/main" id="{34EE3C67-0811-B605-DC3B-285D27A5530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Epigenetics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ATAC-seq: Assay for Transposase-Accessible Chromatin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D98B7-39CE-48F3-EB14-9D962DBDB45A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5F49C0-26AE-BDC2-698F-D82F1406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519"/>
            <a:ext cx="5181599" cy="489796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0B7D-55DF-9B3D-1616-ECC6DDF8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BC1FDFD0-A63A-0054-718A-F9BA88EF1F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 err="1"/>
              <a:t>ChiP</a:t>
            </a:r>
            <a:r>
              <a:rPr lang="en-US" altLang="en-US" sz="3200" dirty="0"/>
              <a:t> or ATAC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17C4E-C594-D33F-5550-00854B3F2284}"/>
              </a:ext>
            </a:extLst>
          </p:cNvPr>
          <p:cNvSpPr txBox="1"/>
          <p:nvPr/>
        </p:nvSpPr>
        <p:spPr>
          <a:xfrm>
            <a:off x="-6927" y="685800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BWA or Bowtie2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Duplicate Marking</a:t>
            </a:r>
            <a:r>
              <a:rPr lang="en-GB" dirty="0"/>
              <a:t>: Picard or </a:t>
            </a:r>
            <a:r>
              <a:rPr lang="en-GB" dirty="0" err="1"/>
              <a:t>SAMtools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8C4D9-47BC-6A11-4FFF-F98D313C5FD7}"/>
              </a:ext>
            </a:extLst>
          </p:cNvPr>
          <p:cNvSpPr txBox="1"/>
          <p:nvPr/>
        </p:nvSpPr>
        <p:spPr>
          <a:xfrm>
            <a:off x="4565073" y="1638300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Peak Calling</a:t>
            </a:r>
            <a:r>
              <a:rPr lang="en-GB" dirty="0"/>
              <a:t>: MACS2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Peak Annotation</a:t>
            </a:r>
            <a:r>
              <a:rPr lang="en-GB" dirty="0"/>
              <a:t>: HOMER or </a:t>
            </a:r>
            <a:r>
              <a:rPr lang="en-GB" dirty="0" err="1"/>
              <a:t>ChIPseeker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Motif Discovery</a:t>
            </a:r>
            <a:r>
              <a:rPr lang="en-GB" dirty="0"/>
              <a:t>: MEME or HOMER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Differential Peak Analysis</a:t>
            </a:r>
            <a:r>
              <a:rPr lang="en-GB" dirty="0"/>
              <a:t>: </a:t>
            </a:r>
            <a:r>
              <a:rPr lang="en-GB" dirty="0" err="1"/>
              <a:t>DiffBind</a:t>
            </a:r>
            <a:r>
              <a:rPr lang="en-GB" dirty="0"/>
              <a:t> or </a:t>
            </a:r>
            <a:r>
              <a:rPr lang="en-GB" dirty="0" err="1"/>
              <a:t>csaw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Post-Processing QC</a:t>
            </a:r>
            <a:r>
              <a:rPr lang="en-GB" dirty="0"/>
              <a:t>: </a:t>
            </a:r>
            <a:r>
              <a:rPr lang="en-GB" dirty="0" err="1"/>
              <a:t>MultiQC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Functional and Pathway Analysis</a:t>
            </a:r>
            <a:r>
              <a:rPr lang="en-GB" dirty="0"/>
              <a:t>: GREAT or GSEA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4AE1C0-FCD3-83C6-3BF3-251B91B293CF}"/>
              </a:ext>
            </a:extLst>
          </p:cNvPr>
          <p:cNvCxnSpPr>
            <a:cxnSpLocks/>
          </p:cNvCxnSpPr>
          <p:nvPr/>
        </p:nvCxnSpPr>
        <p:spPr>
          <a:xfrm flipV="1">
            <a:off x="4267200" y="1866900"/>
            <a:ext cx="1371600" cy="167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836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 err="1"/>
              <a:t>ChIP</a:t>
            </a:r>
            <a:r>
              <a:rPr lang="en-US" altLang="en-US" sz="3200" dirty="0"/>
              <a:t>-seq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DCE390-D8C3-C1B1-52F8-711F161C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0829"/>
            <a:ext cx="7717790" cy="503334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CF31E-2676-3501-822B-718451BE44FE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12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1F987D6-B5BE-CF98-9719-6E708B91C4D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Other data</a:t>
            </a:r>
          </a:p>
        </p:txBody>
      </p:sp>
      <p:sp>
        <p:nvSpPr>
          <p:cNvPr id="29699" name="Subtitle 2">
            <a:extLst>
              <a:ext uri="{FF2B5EF4-FFF2-40B4-BE49-F238E27FC236}">
                <a16:creationId xmlns:a16="http://schemas.microsoft.com/office/drawing/2014/main" id="{8E671F4E-674B-E402-8D98-873DFD0F932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04800" y="2327274"/>
            <a:ext cx="8458200" cy="228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Metabalomics</a:t>
            </a:r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Cellular data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Lipidomics</a:t>
            </a:r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Imaging Data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	Phenotypes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‘</a:t>
            </a:r>
            <a:r>
              <a:rPr lang="en-US" altLang="en-US" sz="3200" dirty="0" err="1"/>
              <a:t>omic</a:t>
            </a:r>
            <a:r>
              <a:rPr lang="en-US" altLang="en-US" sz="3200" dirty="0"/>
              <a:t> data versus phenotypic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050C1-D286-77BF-3402-A0E785726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3811200" cy="285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AA6AC-2D9D-FEBD-2F6A-3CC0B8206B88}"/>
              </a:ext>
            </a:extLst>
          </p:cNvPr>
          <p:cNvSpPr txBox="1"/>
          <p:nvPr/>
        </p:nvSpPr>
        <p:spPr>
          <a:xfrm>
            <a:off x="1433470" y="14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D2D3D-B602-217D-4F8D-4C53518D1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5183"/>
            <a:ext cx="3811200" cy="285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A4E7C-9AA8-563F-917F-FE260D665837}"/>
              </a:ext>
            </a:extLst>
          </p:cNvPr>
          <p:cNvSpPr txBox="1"/>
          <p:nvPr/>
        </p:nvSpPr>
        <p:spPr>
          <a:xfrm>
            <a:off x="5423465" y="14213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D4E686A-E34A-6DB5-113D-1E80654D05A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9FA26F73-589D-27BC-AA5B-02BA201F624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219200" y="1981200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Methylation</a:t>
            </a:r>
          </a:p>
        </p:txBody>
      </p:sp>
      <p:pic>
        <p:nvPicPr>
          <p:cNvPr id="10242" name="Picture 2" descr="Bisulfite Sequencing PCR Service, DNA Methylation Analysis Service ...">
            <a:extLst>
              <a:ext uri="{FF2B5EF4-FFF2-40B4-BE49-F238E27FC236}">
                <a16:creationId xmlns:a16="http://schemas.microsoft.com/office/drawing/2014/main" id="{539EDBF4-12BD-0B38-1203-D45EB4EFC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00"/>
          <a:stretch/>
        </p:blipFill>
        <p:spPr bwMode="auto">
          <a:xfrm>
            <a:off x="2819400" y="952500"/>
            <a:ext cx="3962400" cy="40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4CC06-87DA-F6D6-A99F-733A3A2009F6}"/>
              </a:ext>
            </a:extLst>
          </p:cNvPr>
          <p:cNvSpPr txBox="1"/>
          <p:nvPr/>
        </p:nvSpPr>
        <p:spPr>
          <a:xfrm>
            <a:off x="638839" y="4964647"/>
            <a:ext cx="786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www.creativebiomart.net</a:t>
            </a:r>
            <a:r>
              <a:rPr lang="en-US" dirty="0"/>
              <a:t>/epigenetics/wp-content/themes/epigenetics</a:t>
            </a:r>
          </a:p>
        </p:txBody>
      </p:sp>
    </p:spTree>
    <p:extLst>
      <p:ext uri="{BB962C8B-B14F-4D97-AF65-F5344CB8AC3E}">
        <p14:creationId xmlns:p14="http://schemas.microsoft.com/office/powerpoint/2010/main" val="233327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a sequence of letters to another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85D97-47BC-99D5-1FA8-58824047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63193"/>
            <a:ext cx="9144000" cy="24994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4FB65F-A3EB-7444-816E-69899085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507786"/>
            <a:ext cx="4267200" cy="1715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6521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Matching sequences across species</a:t>
            </a:r>
            <a:endParaRPr lang="en-US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1B7D4-719C-45D8-CB08-BFE505354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701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Multiplexing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31173" y="5105136"/>
            <a:ext cx="859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/techniques/sequencing/</a:t>
            </a:r>
            <a:r>
              <a:rPr lang="en-US" dirty="0" err="1"/>
              <a:t>ngs</a:t>
            </a:r>
            <a:r>
              <a:rPr lang="en-US" dirty="0"/>
              <a:t>-library-prep/</a:t>
            </a:r>
            <a:r>
              <a:rPr lang="en-US" dirty="0" err="1"/>
              <a:t>multiplexing.html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ultiplex Sequencing">
            <a:extLst>
              <a:ext uri="{FF2B5EF4-FFF2-40B4-BE49-F238E27FC236}">
                <a16:creationId xmlns:a16="http://schemas.microsoft.com/office/drawing/2014/main" id="{2ED7DF15-80FF-9D43-B4DF-79D1E08C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3"/>
          <a:stretch/>
        </p:blipFill>
        <p:spPr bwMode="auto">
          <a:xfrm>
            <a:off x="609600" y="876300"/>
            <a:ext cx="7780337" cy="3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Raw sequencing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33500"/>
            <a:ext cx="8991600" cy="37716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@SRR001666.1 071112_SLXA-EAS1_s_7:5:1:817:345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GGGTGATGGCCGCTGCCGATGGCGTCNAATCCCACC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IIIIIIIIIIIIIIIIIIIIIIIIIIIIII9IG9IC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@SRR001666.2 071112_SLXA-EAS1_s_7:5:1:801:338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GTTCAGGGATACGACGTTTGTATTTTAAGAATCTGA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IIIIIIIIIIIIIIIIIIIIIIIIIIIIIIII6IBI</a:t>
            </a:r>
          </a:p>
        </p:txBody>
      </p:sp>
    </p:spTree>
    <p:extLst>
      <p:ext uri="{BB962C8B-B14F-4D97-AF65-F5344CB8AC3E}">
        <p14:creationId xmlns:p14="http://schemas.microsoft.com/office/powerpoint/2010/main" val="316346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reads to a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4B55A-48E9-80A5-9D2E-9C2EE7B2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463CEE9-92B6-6705-99B6-DE28D90EDF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21507" name="Subtitle 2">
            <a:extLst>
              <a:ext uri="{FF2B5EF4-FFF2-40B4-BE49-F238E27FC236}">
                <a16:creationId xmlns:a16="http://schemas.microsoft.com/office/drawing/2014/main" id="{5C11DC4C-C041-0489-8B5B-129792FC118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de novo mutations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8B40E-03EC-182D-F6D6-EE1EA627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45" y="971550"/>
            <a:ext cx="3021418" cy="3771900"/>
          </a:xfr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7DA5187-94BC-8845-E647-89BB893CC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628425"/>
            <a:ext cx="3723456" cy="95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4218709" y="1569027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Father: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Child:	 ATT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G</a:t>
            </a:r>
          </a:p>
          <a:p>
            <a:endParaRPr lang="en-US" dirty="0"/>
          </a:p>
          <a:p>
            <a:r>
              <a:rPr lang="en-US" dirty="0"/>
              <a:t>Sibling: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283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8FF30CE14E64C9BB13E07E26B4656" ma:contentTypeVersion="0" ma:contentTypeDescription="Create a new document." ma:contentTypeScope="" ma:versionID="8676adabc9bf8fb360b664713cc8fff6">
  <xsd:schema xmlns:xsd="http://www.w3.org/2001/XMLSchema" xmlns:xs="http://www.w3.org/2001/XMLSchema" xmlns:p="http://schemas.microsoft.com/office/2006/metadata/properties" xmlns:ns2="57feab33-41d4-4705-8394-315975472d71" targetNamespace="http://schemas.microsoft.com/office/2006/metadata/properties" ma:root="true" ma:fieldsID="705364e89947689817ee3b6e4d0b4c1c" ns2:_="">
    <xsd:import namespace="57feab33-41d4-4705-8394-315975472d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eab33-41d4-4705-8394-315975472d7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26EF6-2B6A-4D69-A232-27D6864A5F8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3A4320A-DF20-4081-ADF3-6F2E8B6DB697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9960327-49ED-4A5B-A5F4-4DEC00309C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eab33-41d4-4705-8394-315975472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5EB0461-64D1-438F-8F62-C9C3B7598B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8558</TotalTime>
  <Words>2121</Words>
  <Application>Microsoft Macintosh PowerPoint</Application>
  <PresentationFormat>On-screen Show (16:10)</PresentationFormat>
  <Paragraphs>192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 Narrow</vt:lpstr>
      <vt:lpstr>Arial</vt:lpstr>
      <vt:lpstr>Calibri</vt:lpstr>
      <vt:lpstr>Garamond</vt:lpstr>
      <vt:lpstr>Menlo</vt:lpstr>
      <vt:lpstr>Office Theme</vt:lpstr>
      <vt:lpstr>1_Office Theme</vt:lpstr>
      <vt:lpstr>2_Office Theme</vt:lpstr>
      <vt:lpstr>3_Office Theme</vt:lpstr>
      <vt:lpstr>5_Office Theme</vt:lpstr>
      <vt:lpstr>7_Office Theme</vt:lpstr>
      <vt:lpstr>Bioinformatics</vt:lpstr>
      <vt:lpstr>PowerPoint Presentation</vt:lpstr>
      <vt:lpstr>Matching a sequence of letters to another</vt:lpstr>
      <vt:lpstr>Matching sequences across species</vt:lpstr>
      <vt:lpstr>Multiplexing</vt:lpstr>
      <vt:lpstr>Raw sequencing data</vt:lpstr>
      <vt:lpstr>Matching reads to a reference</vt:lpstr>
      <vt:lpstr>Genetics</vt:lpstr>
      <vt:lpstr>Rare diseases – de novo mutations</vt:lpstr>
      <vt:lpstr>Rare diseases – consanguinity</vt:lpstr>
      <vt:lpstr>Cancer genetics</vt:lpstr>
      <vt:lpstr>Complex traits / Common diseases</vt:lpstr>
      <vt:lpstr>DNA-sequencing methods compared</vt:lpstr>
      <vt:lpstr>DNA-sequencing workflow</vt:lpstr>
      <vt:lpstr>Functional Genomics</vt:lpstr>
      <vt:lpstr>Mapping RNA sequences to the genome</vt:lpstr>
      <vt:lpstr>Bulk RNA-sequencing workflow</vt:lpstr>
      <vt:lpstr>Bulk RNA-sequencing workflow</vt:lpstr>
      <vt:lpstr>Genotyping and Gene expression: expression Quantitive Trait Loci</vt:lpstr>
      <vt:lpstr>Single cell RNA-seq</vt:lpstr>
      <vt:lpstr>Which genes are important?</vt:lpstr>
      <vt:lpstr>Environmental effects</vt:lpstr>
      <vt:lpstr>ATAC-seq: Assay for Transposase-Accessible Chromatin</vt:lpstr>
      <vt:lpstr>ChiP or ATAC workflow</vt:lpstr>
      <vt:lpstr>ChIP-seq</vt:lpstr>
      <vt:lpstr>Other data</vt:lpstr>
      <vt:lpstr>‘omic data versus phenotypic data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medardo.jurado</dc:creator>
  <cp:lastModifiedBy>Justin Whalley</cp:lastModifiedBy>
  <cp:revision>59</cp:revision>
  <dcterms:created xsi:type="dcterms:W3CDTF">2010-10-08T17:53:25Z</dcterms:created>
  <dcterms:modified xsi:type="dcterms:W3CDTF">2024-10-23T17:40:43Z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7TAEEXUSX7CA-1589-153</vt:lpwstr>
  </property>
  <property fmtid="{D5CDD505-2E9C-101B-9397-08002B2CF9AE}" pid="3" name="_dlc_DocIdItemGuid">
    <vt:lpwstr>2f44266a-1874-4e99-aa6c-ad43844b7a8e</vt:lpwstr>
  </property>
  <property fmtid="{D5CDD505-2E9C-101B-9397-08002B2CF9AE}" pid="4" name="_dlc_DocIdUrl">
    <vt:lpwstr>https://insite.rosalindfranklin.edu/Fac-AdmSrvs/Marketing/_layouts/15/DocIdRedir.aspx?ID=7TAEEXUSX7CA-1589-153, 7TAEEXUSX7CA-1589-153</vt:lpwstr>
  </property>
  <property fmtid="{D5CDD505-2E9C-101B-9397-08002B2CF9AE}" pid="5" name="RFU Administration Offices">
    <vt:lpwstr/>
  </property>
  <property fmtid="{D5CDD505-2E9C-101B-9397-08002B2CF9AE}" pid="6" name="RFU_Schools">
    <vt:lpwstr/>
  </property>
  <property fmtid="{D5CDD505-2E9C-101B-9397-08002B2CF9AE}" pid="7" name="RFU Document Type">
    <vt:lpwstr/>
  </property>
  <property fmtid="{D5CDD505-2E9C-101B-9397-08002B2CF9AE}" pid="8" name="TemplateUrl">
    <vt:lpwstr/>
  </property>
  <property fmtid="{D5CDD505-2E9C-101B-9397-08002B2CF9AE}" pid="9" name="RFU_Classifications">
    <vt:lpwstr/>
  </property>
  <property fmtid="{D5CDD505-2E9C-101B-9397-08002B2CF9AE}" pid="10" name="Audience">
    <vt:lpwstr/>
  </property>
  <property fmtid="{D5CDD505-2E9C-101B-9397-08002B2CF9AE}" pid="11" name="xd_ProgID">
    <vt:lpwstr/>
  </property>
  <property fmtid="{D5CDD505-2E9C-101B-9397-08002B2CF9AE}" pid="12" name="RFU Academic Depts &amp; Programs">
    <vt:lpwstr/>
  </property>
  <property fmtid="{D5CDD505-2E9C-101B-9397-08002B2CF9AE}" pid="13" name="display_urn:schemas-microsoft-com:office:office#Editor">
    <vt:lpwstr>Jurado, Medardo</vt:lpwstr>
  </property>
  <property fmtid="{D5CDD505-2E9C-101B-9397-08002B2CF9AE}" pid="14" name="display_urn:schemas-microsoft-com:office:office#Author">
    <vt:lpwstr>Jurado, Medardo</vt:lpwstr>
  </property>
  <property fmtid="{D5CDD505-2E9C-101B-9397-08002B2CF9AE}" pid="15" name="Order">
    <vt:lpwstr>16400.0000000000</vt:lpwstr>
  </property>
  <property fmtid="{D5CDD505-2E9C-101B-9397-08002B2CF9AE}" pid="16" name="TaxCatchAll">
    <vt:lpwstr/>
  </property>
  <property fmtid="{D5CDD505-2E9C-101B-9397-08002B2CF9AE}" pid="17" name="c48687417e6c40ee811f6370ccd30afc">
    <vt:lpwstr/>
  </property>
  <property fmtid="{D5CDD505-2E9C-101B-9397-08002B2CF9AE}" pid="18" name="k9ae4ff4fa2c46ab8ae4211af1d53879">
    <vt:lpwstr/>
  </property>
  <property fmtid="{D5CDD505-2E9C-101B-9397-08002B2CF9AE}" pid="19" name="RFU_Forms_Terms">
    <vt:lpwstr/>
  </property>
  <property fmtid="{D5CDD505-2E9C-101B-9397-08002B2CF9AE}" pid="20" name="RFU_x0020_Organization_x0020_Terms">
    <vt:lpwstr/>
  </property>
</Properties>
</file>